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0" r:id="rId5"/>
    <p:sldId id="271" r:id="rId6"/>
    <p:sldId id="274" r:id="rId7"/>
    <p:sldId id="288" r:id="rId8"/>
    <p:sldId id="273" r:id="rId9"/>
    <p:sldId id="275" r:id="rId10"/>
    <p:sldId id="296" r:id="rId11"/>
    <p:sldId id="298" r:id="rId12"/>
    <p:sldId id="277" r:id="rId13"/>
    <p:sldId id="276" r:id="rId14"/>
    <p:sldId id="283" r:id="rId15"/>
    <p:sldId id="297" r:id="rId16"/>
    <p:sldId id="26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etlý štý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redný štý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vetlý štýl 3 - zvýrazneni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369" autoAdjust="0"/>
    <p:restoredTop sz="94660"/>
  </p:normalViewPr>
  <p:slideViewPr>
    <p:cSldViewPr snapToGrid="0">
      <p:cViewPr>
        <p:scale>
          <a:sx n="89" d="100"/>
          <a:sy n="89" d="100"/>
        </p:scale>
        <p:origin x="-125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A895-30DB-465C-AC08-174EB6B2952E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7FFE-41FD-4930-92FF-D65D0F10E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5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A895-30DB-465C-AC08-174EB6B2952E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7FFE-41FD-4930-92FF-D65D0F10E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4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A895-30DB-465C-AC08-174EB6B2952E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7FFE-41FD-4930-92FF-D65D0F10E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9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A895-30DB-465C-AC08-174EB6B2952E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7FFE-41FD-4930-92FF-D65D0F10E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9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A895-30DB-465C-AC08-174EB6B2952E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7FFE-41FD-4930-92FF-D65D0F10E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6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A895-30DB-465C-AC08-174EB6B2952E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7FFE-41FD-4930-92FF-D65D0F10E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61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A895-30DB-465C-AC08-174EB6B2952E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7FFE-41FD-4930-92FF-D65D0F10E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2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A895-30DB-465C-AC08-174EB6B2952E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7FFE-41FD-4930-92FF-D65D0F10E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15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A895-30DB-465C-AC08-174EB6B2952E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7FFE-41FD-4930-92FF-D65D0F10E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3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A895-30DB-465C-AC08-174EB6B2952E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7FFE-41FD-4930-92FF-D65D0F10E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1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A895-30DB-465C-AC08-174EB6B2952E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7FFE-41FD-4930-92FF-D65D0F10E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6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AA895-30DB-465C-AC08-174EB6B2952E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A7FFE-41FD-4930-92FF-D65D0F10E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68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assw.org/about/tea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652583"/>
            <a:ext cx="9144000" cy="85737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18586"/>
          </a:xfrm>
        </p:spPr>
        <p:txBody>
          <a:bodyPr/>
          <a:lstStyle/>
          <a:p>
            <a:endParaRPr lang="sk-SK" dirty="0"/>
          </a:p>
          <a:p>
            <a:r>
              <a:rPr lang="sk-SK" b="1" dirty="0"/>
              <a:t>VALNÉ ZHROMAŽDENIE - AVSP</a:t>
            </a:r>
          </a:p>
          <a:p>
            <a:r>
              <a:rPr lang="sk-SK" dirty="0"/>
              <a:t>Banská Bystrica, PF UMB </a:t>
            </a:r>
          </a:p>
          <a:p>
            <a:r>
              <a:rPr lang="sk-SK" b="1" u="sng" dirty="0"/>
              <a:t>8. september 2021</a:t>
            </a:r>
          </a:p>
          <a:p>
            <a:endParaRPr lang="sk-SK" dirty="0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809103" y="1095633"/>
            <a:ext cx="155723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2809103" y="2246571"/>
            <a:ext cx="1557237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4DBB86AD-2FAB-414F-8155-A03BCDFBF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233" y="237189"/>
            <a:ext cx="20939581" cy="8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025" name="Picture 1">
            <a:extLst>
              <a:ext uri="{FF2B5EF4-FFF2-40B4-BE49-F238E27FC236}">
                <a16:creationId xmlns="" xmlns:a16="http://schemas.microsoft.com/office/drawing/2014/main" id="{CAD3277D-5D27-49AA-9E2D-CB1FA6704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84" y="1173683"/>
            <a:ext cx="10284057" cy="242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898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5330"/>
            <a:ext cx="10515600" cy="113682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sk-SK" b="1" dirty="0">
                <a:solidFill>
                  <a:srgbClr val="FF0000"/>
                </a:solidFill>
              </a:rPr>
              <a:t>2. Stručné zhodnotenie - rok 2020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317072"/>
            <a:ext cx="10763774" cy="54255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800" b="1" u="sng" dirty="0">
                <a:solidFill>
                  <a:srgbClr val="FF0000"/>
                </a:solidFill>
              </a:rPr>
              <a:t>Výber najdôležitejších výsledkov a aktivít </a:t>
            </a:r>
          </a:p>
          <a:p>
            <a:pPr marL="0" indent="0" algn="ctr">
              <a:buNone/>
            </a:pPr>
            <a:endParaRPr lang="sk-SK" sz="38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sz="2400" dirty="0"/>
              <a:t>d) ŠVOČ – celoslovenské kolo presunuté z dôvodu pandémie na rok 2021</a:t>
            </a:r>
          </a:p>
          <a:p>
            <a:pPr marL="0" indent="0">
              <a:buNone/>
            </a:pPr>
            <a:r>
              <a:rPr lang="sk-SK" sz="2400" dirty="0"/>
              <a:t>e) Otvorenie možnosti spolupráce v rámci duálneho vzdelávania : participácia na NP v spolupráci s MPSVaR SR</a:t>
            </a:r>
          </a:p>
          <a:p>
            <a:pPr marL="0" indent="0">
              <a:buNone/>
            </a:pPr>
            <a:r>
              <a:rPr lang="sk-SK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f) </a:t>
            </a:r>
            <a:r>
              <a:rPr lang="sk-SK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Rokovanie AVSP s MPSVaR SR aj v oblasti prípravy </a:t>
            </a:r>
            <a:r>
              <a:rPr lang="sk-SK" sz="2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Stratégie rezortného vzdelávania </a:t>
            </a:r>
            <a:r>
              <a:rPr lang="sk-SK" sz="2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sk-SK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po dohode členov a členiek Správnej rady AVSP bol do pracovnej skupiny pre prípravu Stratégie rezortného vzdelávania nominovaný za AVSP jej predseda doc. Vaska </a:t>
            </a:r>
            <a:r>
              <a:rPr lang="sk-SK" sz="2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(stretnutie sa uskutočni 27.9.2021 o 10:00 na MPSVaR SR v Bratislave)</a:t>
            </a:r>
          </a:p>
          <a:p>
            <a:pPr marL="0" indent="0">
              <a:buNone/>
            </a:pPr>
            <a:r>
              <a:rPr lang="sk-SK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</a:t>
            </a:r>
            <a:r>
              <a:rPr lang="sk-SK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sk-SK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Členstvo v EASSW (</a:t>
            </a:r>
            <a:r>
              <a:rPr lang="sk-SK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European</a:t>
            </a:r>
            <a:r>
              <a:rPr lang="sk-SK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Association of </a:t>
            </a:r>
            <a:r>
              <a:rPr lang="sk-SK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Schools</a:t>
            </a:r>
            <a:r>
              <a:rPr lang="sk-SK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</a:t>
            </a:r>
            <a:r>
              <a:rPr lang="sk-SK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Social</a:t>
            </a:r>
            <a:r>
              <a:rPr lang="sk-SK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Work</a:t>
            </a:r>
            <a:r>
              <a:rPr lang="sk-SK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): </a:t>
            </a:r>
            <a:r>
              <a:rPr lang="sk-SK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KSP PF UMB v Banskej Bystrici, </a:t>
            </a:r>
            <a:r>
              <a:rPr lang="sk-SK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IEaSP</a:t>
            </a:r>
            <a:r>
              <a:rPr lang="sk-SK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FF PU v Prešove, PF KU v Ružomberku a KSPSV </a:t>
            </a:r>
            <a:r>
              <a:rPr lang="sk-SK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FSVaZ</a:t>
            </a:r>
            <a:r>
              <a:rPr lang="sk-SK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UKF v Nitre</a:t>
            </a:r>
          </a:p>
          <a:p>
            <a:pPr marL="0" indent="0">
              <a:buNone/>
            </a:pPr>
            <a:r>
              <a:rPr lang="sk-SK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Slovenská AVSP má prostredníctvom </a:t>
            </a:r>
            <a:r>
              <a:rPr lang="sk-SK" sz="20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Ing. Mgr. Zuzany </a:t>
            </a:r>
            <a:r>
              <a:rPr lang="sk-SK" sz="2000" b="1" i="1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Poklembovej</a:t>
            </a:r>
            <a:r>
              <a:rPr lang="sk-SK" sz="20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PhD. (</a:t>
            </a:r>
            <a:r>
              <a:rPr lang="sk-SK" sz="2000" b="1" i="1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IEaSP</a:t>
            </a:r>
            <a:r>
              <a:rPr lang="sk-SK" sz="20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FF PU v Prešove) </a:t>
            </a:r>
            <a:r>
              <a:rPr lang="sk-SK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zastúpenie v EASSW na poste </a:t>
            </a:r>
            <a:r>
              <a:rPr lang="sk-SK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Executive</a:t>
            </a:r>
            <a:r>
              <a:rPr lang="sk-SK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Committee</a:t>
            </a:r>
            <a:r>
              <a:rPr lang="sk-SK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member</a:t>
            </a:r>
            <a:r>
              <a:rPr lang="sk-SK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2000" i="1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https://www.eassw.org/about/team/</a:t>
            </a:r>
            <a:r>
              <a:rPr lang="sk-SK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sk-SK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lphaLcParenR"/>
            </a:pPr>
            <a:endParaRPr lang="sk-SK" sz="2400" dirty="0"/>
          </a:p>
          <a:p>
            <a:pPr marL="514350" indent="-514350">
              <a:buAutoNum type="alphaLcParenR"/>
            </a:pPr>
            <a:endParaRPr lang="sk-SK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403192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88A82396-354D-4577-93CA-4C19D1068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marL="0" indent="0" algn="ctr">
              <a:buNone/>
            </a:pPr>
            <a:r>
              <a:rPr lang="sk-SK" sz="4800" b="1" dirty="0">
                <a:solidFill>
                  <a:srgbClr val="FF0000"/>
                </a:solidFill>
              </a:rPr>
              <a:t>AKTUÁLNY STAV</a:t>
            </a:r>
          </a:p>
        </p:txBody>
      </p:sp>
    </p:spTree>
    <p:extLst>
      <p:ext uri="{BB962C8B-B14F-4D97-AF65-F5344CB8AC3E}">
        <p14:creationId xmlns:p14="http://schemas.microsoft.com/office/powerpoint/2010/main" val="2769940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5330"/>
            <a:ext cx="10515600" cy="113682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sk-SK" b="1" dirty="0">
                <a:solidFill>
                  <a:srgbClr val="FF0000"/>
                </a:solidFill>
              </a:rPr>
              <a:t>3. Stručné zhodnotenie – rok </a:t>
            </a:r>
            <a:r>
              <a:rPr lang="pl-PL" b="1" dirty="0">
                <a:solidFill>
                  <a:srgbClr val="FF0000"/>
                </a:solidFill>
              </a:rPr>
              <a:t>2021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35560" y="1317072"/>
            <a:ext cx="11266414" cy="55409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800" b="1" u="sng" dirty="0" smtClean="0">
                <a:solidFill>
                  <a:srgbClr val="FF0000"/>
                </a:solidFill>
              </a:rPr>
              <a:t>2021</a:t>
            </a:r>
          </a:p>
          <a:p>
            <a:pPr marL="0" indent="0" algn="ctr">
              <a:buNone/>
            </a:pPr>
            <a:endParaRPr lang="sk-SK" sz="3800" b="1" u="sng" dirty="0">
              <a:solidFill>
                <a:srgbClr val="FF0000"/>
              </a:solidFill>
            </a:endParaRPr>
          </a:p>
          <a:p>
            <a:pPr marL="514350" indent="-514350">
              <a:buAutoNum type="alphaLcParenR"/>
            </a:pPr>
            <a:r>
              <a:rPr lang="sk-SK" sz="3500" dirty="0"/>
              <a:t>VZ PF UMB v Banskej Bystrici </a:t>
            </a:r>
            <a:r>
              <a:rPr lang="sk-SK" dirty="0"/>
              <a:t>– 8. september 2021</a:t>
            </a:r>
            <a:endParaRPr lang="sk-SK" i="1" dirty="0"/>
          </a:p>
          <a:p>
            <a:pPr marL="514350" indent="-514350">
              <a:buAutoNum type="alphaLcParenR"/>
            </a:pPr>
            <a:r>
              <a:rPr lang="sk-SK" sz="3000" dirty="0"/>
              <a:t>Zasadnutia SR AVSP (online): </a:t>
            </a:r>
            <a:r>
              <a:rPr lang="sk-SK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1. zasadnutie: 21.1.2021 o 10:00 (online); 2. zasadnutie (mimoriadne – k NP „Odborná prax“): 23.3.2021 o 16:30; 3. zasadnutie (online) k akreditačným kritériám: 13.4.2021 o 16:30; 4. zasadnutie (online): 26.8.2021 o 17:00.</a:t>
            </a:r>
            <a:endParaRPr lang="sk-SK" sz="3000" dirty="0"/>
          </a:p>
          <a:p>
            <a:pPr marL="0" indent="0">
              <a:buNone/>
            </a:pPr>
            <a:r>
              <a:rPr lang="sk-SK" sz="3500" dirty="0"/>
              <a:t>c) Počet členov (85 </a:t>
            </a:r>
            <a:r>
              <a:rPr lang="sk-SK" sz="2600" dirty="0"/>
              <a:t>/48+37/ </a:t>
            </a:r>
            <a:r>
              <a:rPr lang="sk-SK" sz="3500" dirty="0"/>
              <a:t>FO + 10 PO) </a:t>
            </a:r>
          </a:p>
          <a:p>
            <a:pPr marL="0" indent="0">
              <a:buNone/>
            </a:pPr>
            <a:r>
              <a:rPr lang="sk-SK" sz="3500" dirty="0"/>
              <a:t>d) Stav na účte AVSP </a:t>
            </a:r>
            <a:r>
              <a:rPr lang="sk-SK" dirty="0"/>
              <a:t>k </a:t>
            </a:r>
            <a:r>
              <a:rPr lang="sk-SK" dirty="0" smtClean="0"/>
              <a:t>7.9.2021</a:t>
            </a:r>
            <a:endParaRPr lang="sk-SK" sz="1800" strike="sngStrike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508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5330"/>
            <a:ext cx="10515600" cy="113682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sk-SK" b="1" dirty="0">
                <a:solidFill>
                  <a:srgbClr val="FF0000"/>
                </a:solidFill>
              </a:rPr>
              <a:t>3. Stručné zhodnotenie aktuálneho roka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317072"/>
            <a:ext cx="10763774" cy="503292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sk-SK" sz="3800" b="1" u="sng" dirty="0">
                <a:solidFill>
                  <a:srgbClr val="FF0000"/>
                </a:solidFill>
              </a:rPr>
              <a:t>Výber najdôležitejších výsledkov a aktivít – rok 2021</a:t>
            </a:r>
          </a:p>
          <a:p>
            <a:pPr marL="0" indent="0" algn="ctr">
              <a:buNone/>
            </a:pPr>
            <a:endParaRPr lang="sk-SK" sz="3800" b="1" u="sng" dirty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r>
              <a:rPr lang="sk-SK" sz="3200" dirty="0"/>
              <a:t>ŠVOČ – celoslovenské kolo ŠVOČ: </a:t>
            </a:r>
            <a:r>
              <a:rPr lang="sk-SK" sz="3200" b="1" i="1" dirty="0">
                <a:solidFill>
                  <a:srgbClr val="FF0000"/>
                </a:solidFill>
              </a:rPr>
              <a:t>Organizátor: </a:t>
            </a:r>
            <a:r>
              <a:rPr lang="sk-SK" sz="3200" dirty="0"/>
              <a:t>Katedra sociálnej práce </a:t>
            </a:r>
            <a:r>
              <a:rPr lang="sk-SK" sz="3200" dirty="0" err="1"/>
              <a:t>FZaSP</a:t>
            </a:r>
            <a:r>
              <a:rPr lang="sk-SK" sz="3200" dirty="0"/>
              <a:t> TU v Trnave – 4.5.2021 (1x on-line)</a:t>
            </a:r>
          </a:p>
          <a:p>
            <a:pPr marL="0" indent="0">
              <a:buNone/>
            </a:pPr>
            <a:r>
              <a:rPr lang="sk-SK" sz="3200" dirty="0"/>
              <a:t>– zodpovedná: PhDr. Andrea </a:t>
            </a:r>
            <a:r>
              <a:rPr lang="sk-SK" sz="3200" dirty="0" err="1"/>
              <a:t>Bánovčinová</a:t>
            </a:r>
            <a:r>
              <a:rPr lang="sk-SK" sz="3200" dirty="0"/>
              <a:t>, PhD. </a:t>
            </a:r>
            <a:r>
              <a:rPr lang="sk-SK" sz="3200" dirty="0">
                <a:solidFill>
                  <a:srgbClr val="FF0000"/>
                </a:solidFill>
              </a:rPr>
              <a:t>(tajomníčka pre AR 2019/2020)</a:t>
            </a:r>
          </a:p>
          <a:p>
            <a:pPr marL="0" indent="0">
              <a:buNone/>
            </a:pPr>
            <a:r>
              <a:rPr lang="sk-SK" sz="3200" dirty="0"/>
              <a:t>2) Národný projekt „Odborná prax“ – participácia všetkých </a:t>
            </a:r>
            <a:r>
              <a:rPr lang="sk-SK" sz="3200" dirty="0" err="1"/>
              <a:t>vzdelávateľov</a:t>
            </a:r>
            <a:r>
              <a:rPr lang="sk-SK" sz="3200" dirty="0"/>
              <a:t> združených v AVSP. </a:t>
            </a:r>
          </a:p>
          <a:p>
            <a:pPr marL="0" indent="0">
              <a:buNone/>
            </a:pPr>
            <a:r>
              <a:rPr lang="sk-SK" sz="3200" dirty="0"/>
              <a:t>Nominácia do tvorby Zámer NP: prof. </a:t>
            </a:r>
            <a:r>
              <a:rPr lang="sk-SK" sz="3200" dirty="0" err="1"/>
              <a:t>Mydlíková</a:t>
            </a:r>
            <a:r>
              <a:rPr lang="sk-SK" sz="3200" dirty="0"/>
              <a:t>, doktorka </a:t>
            </a:r>
            <a:r>
              <a:rPr lang="sk-SK" sz="3200" dirty="0" err="1"/>
              <a:t>Šavrnochová</a:t>
            </a:r>
            <a:endParaRPr lang="sk-SK" sz="3200" dirty="0"/>
          </a:p>
          <a:p>
            <a:pPr marL="0" indent="0">
              <a:buNone/>
            </a:pPr>
            <a:r>
              <a:rPr lang="sk-SK" sz="3200" dirty="0"/>
              <a:t>Nominácia do PS k tvorbe nových MŠOP (Minimálne štandardy odborných praxí): všetci aktuálni členovia/</a:t>
            </a:r>
            <a:r>
              <a:rPr lang="sk-SK" sz="3200" dirty="0" err="1"/>
              <a:t>ky</a:t>
            </a:r>
            <a:r>
              <a:rPr lang="sk-SK" sz="3200" dirty="0"/>
              <a:t> SR AVSP + doc. Lešková, doc. </a:t>
            </a:r>
            <a:r>
              <a:rPr lang="sk-SK" sz="3200" dirty="0" err="1"/>
              <a:t>Kuzyšin</a:t>
            </a:r>
            <a:r>
              <a:rPr lang="sk-SK" sz="3200" dirty="0"/>
              <a:t> a doc. </a:t>
            </a:r>
            <a:r>
              <a:rPr lang="sk-SK" sz="3200" dirty="0" err="1"/>
              <a:t>Barkasi</a:t>
            </a:r>
            <a:endParaRPr lang="sk-SK" sz="3200" dirty="0"/>
          </a:p>
          <a:p>
            <a:pPr marL="0" indent="0">
              <a:buNone/>
            </a:pPr>
            <a:r>
              <a:rPr lang="sk-SK" sz="3200" dirty="0"/>
              <a:t>3) Tvorba akreditačných kritérií pre posudzovateľov SAAVŠ – participovali všetci </a:t>
            </a:r>
            <a:r>
              <a:rPr lang="sk-SK" sz="3200" dirty="0" err="1"/>
              <a:t>vzdelávatelia</a:t>
            </a:r>
            <a:r>
              <a:rPr lang="sk-SK" sz="3200" dirty="0"/>
              <a:t> združení v AVSP – kritériá zaslané na SAAVŠ, </a:t>
            </a:r>
            <a:r>
              <a:rPr lang="sk-SK" sz="3200"/>
              <a:t>odporúčací materiál</a:t>
            </a:r>
            <a:endParaRPr lang="sk-SK" sz="3200" dirty="0"/>
          </a:p>
          <a:p>
            <a:pPr marL="0" indent="0">
              <a:buNone/>
            </a:pPr>
            <a:r>
              <a:rPr lang="sk-SK" sz="3200" dirty="0"/>
              <a:t>3) Spolupráca s </a:t>
            </a:r>
            <a:r>
              <a:rPr lang="sk-SK" sz="3200" dirty="0" err="1"/>
              <a:t>KSPaASP</a:t>
            </a: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 algn="ctr">
              <a:buNone/>
            </a:pPr>
            <a:r>
              <a:rPr lang="sk-SK" sz="3200" b="1" dirty="0">
                <a:solidFill>
                  <a:srgbClr val="FF0000"/>
                </a:solidFill>
              </a:rPr>
              <a:t>Po VOĽBÁCH do štruktúr AVSP – bod: </a:t>
            </a:r>
            <a:r>
              <a:rPr lang="sk-SK" sz="3200" b="1" i="1" dirty="0">
                <a:solidFill>
                  <a:srgbClr val="FF0000"/>
                </a:solidFill>
              </a:rPr>
              <a:t>Perspektívy rozvoja a diskusia</a:t>
            </a:r>
          </a:p>
          <a:p>
            <a:pPr marL="514350" indent="-514350">
              <a:buAutoNum type="arabicParenR"/>
            </a:pPr>
            <a:endParaRPr lang="sk-SK" sz="3200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24272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BE067E96-D4F4-4B4B-8FF1-F8F9F84E8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sz="6600" b="1" dirty="0">
                <a:solidFill>
                  <a:srgbClr val="FF0000"/>
                </a:solidFill>
              </a:rPr>
              <a:t>4. VOĽBY </a:t>
            </a:r>
          </a:p>
        </p:txBody>
      </p:sp>
    </p:spTree>
    <p:extLst>
      <p:ext uri="{BB962C8B-B14F-4D97-AF65-F5344CB8AC3E}">
        <p14:creationId xmlns:p14="http://schemas.microsoft.com/office/powerpoint/2010/main" val="4091261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8640" y="264158"/>
            <a:ext cx="11236960" cy="955041"/>
          </a:xfrm>
        </p:spPr>
        <p:txBody>
          <a:bodyPr>
            <a:normAutofit/>
          </a:bodyPr>
          <a:lstStyle/>
          <a:p>
            <a:pPr algn="ctr"/>
            <a:r>
              <a:rPr lang="sk-SK" sz="3200" b="1" dirty="0">
                <a:solidFill>
                  <a:srgbClr val="FF0000"/>
                </a:solidFill>
              </a:rPr>
              <a:t>5. PERSPEKTÍVY ROZVOJA AVSP a DISKUSIA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48640" y="671119"/>
            <a:ext cx="11003280" cy="58516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sk-SK" sz="2400" dirty="0">
                <a:solidFill>
                  <a:srgbClr val="000000"/>
                </a:solidFill>
                <a:latin typeface="Calibri" panose="020F0502020204030204" pitchFamily="34" charset="0"/>
              </a:rPr>
              <a:t>ŠVOČ – celoslovenské kolo: KSP FF UPJŠ v Košiciach</a:t>
            </a:r>
          </a:p>
          <a:p>
            <a:pPr marL="457200" indent="-457200">
              <a:buAutoNum type="arabicPeriod"/>
            </a:pPr>
            <a:r>
              <a:rPr lang="sk-SK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Novozložená</a:t>
            </a:r>
            <a:r>
              <a:rPr lang="sk-SK" sz="2400" dirty="0">
                <a:solidFill>
                  <a:srgbClr val="000000"/>
                </a:solidFill>
                <a:latin typeface="Calibri" panose="020F0502020204030204" pitchFamily="34" charset="0"/>
              </a:rPr>
              <a:t> Správna rada AVSP – neodkladné rokovanie s výkonnou radou </a:t>
            </a:r>
            <a:r>
              <a:rPr lang="sk-SK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AVvSP</a:t>
            </a:r>
            <a:r>
              <a:rPr lang="sk-SK" sz="2400" dirty="0">
                <a:solidFill>
                  <a:srgbClr val="000000"/>
                </a:solidFill>
                <a:latin typeface="Calibri" panose="020F0502020204030204" pitchFamily="34" charset="0"/>
              </a:rPr>
              <a:t> v Českej republike k budúcnosti spolupráce (časopis SP/SP a iné).</a:t>
            </a:r>
          </a:p>
          <a:p>
            <a:pPr marL="457200" indent="-457200">
              <a:buAutoNum type="arabicPeriod"/>
            </a:pPr>
            <a:r>
              <a:rPr lang="sk-SK" sz="2400" dirty="0">
                <a:solidFill>
                  <a:srgbClr val="000000"/>
                </a:solidFill>
                <a:latin typeface="Calibri" panose="020F0502020204030204" pitchFamily="34" charset="0"/>
              </a:rPr>
              <a:t>Revízia zmluvy medzi slovenskou AVSP a českou </a:t>
            </a:r>
            <a:r>
              <a:rPr lang="sk-SK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AVvSP</a:t>
            </a:r>
            <a:endParaRPr lang="sk-SK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sk-SK" sz="2400" dirty="0">
                <a:solidFill>
                  <a:srgbClr val="000000"/>
                </a:solidFill>
                <a:latin typeface="Calibri" panose="020F0502020204030204" pitchFamily="34" charset="0"/>
              </a:rPr>
              <a:t>Predaj publikácie VADEMECUM z roku 2017 (zostalo: 60 kusov) – </a:t>
            </a:r>
            <a:r>
              <a:rPr lang="sk-SK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ENCYKLOPÉDIA SP? – 2023 ??</a:t>
            </a:r>
          </a:p>
          <a:p>
            <a:pPr marL="457200" indent="-457200">
              <a:buAutoNum type="arabicPeriod"/>
            </a:pPr>
            <a:r>
              <a:rPr lang="sk-SK" sz="2400" dirty="0">
                <a:solidFill>
                  <a:srgbClr val="000000"/>
                </a:solidFill>
                <a:latin typeface="Calibri" panose="020F0502020204030204" pitchFamily="34" charset="0"/>
              </a:rPr>
              <a:t>Propagácia časopisu (obnovenie kontaktu s Ústredím </a:t>
            </a:r>
            <a:r>
              <a:rPr lang="sk-SK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PSVaR</a:t>
            </a:r>
            <a:r>
              <a:rPr lang="sk-SK" sz="2400" dirty="0">
                <a:solidFill>
                  <a:srgbClr val="000000"/>
                </a:solidFill>
                <a:latin typeface="Calibri" panose="020F0502020204030204" pitchFamily="34" charset="0"/>
              </a:rPr>
              <a:t>, vzdelávanie v rezorte a pod.)</a:t>
            </a:r>
          </a:p>
          <a:p>
            <a:pPr marL="457200" indent="-457200">
              <a:buAutoNum type="arabicPeriod"/>
            </a:pPr>
            <a:r>
              <a:rPr lang="sk-SK" sz="2400" dirty="0">
                <a:solidFill>
                  <a:srgbClr val="000000"/>
                </a:solidFill>
                <a:latin typeface="Calibri" panose="020F0502020204030204" pitchFamily="34" charset="0"/>
              </a:rPr>
              <a:t>Tvorba volebného poriadku? Zmena stanov?</a:t>
            </a:r>
          </a:p>
          <a:p>
            <a:pPr marL="457200" indent="-457200">
              <a:buAutoNum type="arabicPeriod"/>
            </a:pPr>
            <a:r>
              <a:rPr lang="sk-SK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Mgr. </a:t>
            </a:r>
            <a:r>
              <a:rPr lang="sk-SK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Mažárová</a:t>
            </a:r>
            <a:r>
              <a:rPr lang="sk-SK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(predsedníčka SKSP a ASP) – žiadosť; odpoveď za AVSP</a:t>
            </a:r>
            <a:endParaRPr lang="sk-SK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73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solidFill>
                  <a:srgbClr val="FF0000"/>
                </a:solidFill>
              </a:rPr>
              <a:t>Právnické osoby v AVSP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650240"/>
            <a:ext cx="10515600" cy="5740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k-SK" dirty="0"/>
          </a:p>
          <a:p>
            <a:pPr marL="514350" indent="-514350">
              <a:buAutoNum type="arabicPeriod"/>
            </a:pPr>
            <a:endParaRPr lang="sk-SK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k-SK" dirty="0"/>
              <a:t>FF UPJŠ v KE </a:t>
            </a:r>
          </a:p>
          <a:p>
            <a:pPr marL="514350" indent="-514350">
              <a:buAutoNum type="arabicPeriod"/>
            </a:pPr>
            <a:r>
              <a:rPr lang="sk-SK" dirty="0"/>
              <a:t>FF PU v PO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k-SK" dirty="0"/>
              <a:t>PBF PU v PO</a:t>
            </a:r>
          </a:p>
          <a:p>
            <a:pPr marL="514350" indent="-514350">
              <a:buAutoNum type="arabicPeriod"/>
            </a:pPr>
            <a:r>
              <a:rPr lang="sk-SK" dirty="0"/>
              <a:t>PF KU v RK</a:t>
            </a:r>
          </a:p>
          <a:p>
            <a:pPr marL="514350" indent="-514350">
              <a:buAutoNum type="arabicPeriod"/>
            </a:pPr>
            <a:r>
              <a:rPr lang="sk-SK" dirty="0"/>
              <a:t>TF KU RK (Košice)</a:t>
            </a:r>
            <a:endParaRPr lang="sk-SK" dirty="0">
              <a:solidFill>
                <a:srgbClr val="FF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k-SK" dirty="0" err="1"/>
              <a:t>FZaSP</a:t>
            </a:r>
            <a:r>
              <a:rPr lang="sk-SK" dirty="0"/>
              <a:t> TU v TT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k-SK" dirty="0"/>
              <a:t>FSV UCM v TT</a:t>
            </a:r>
            <a:endParaRPr lang="sk-SK" dirty="0">
              <a:solidFill>
                <a:srgbClr val="FF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k-SK" dirty="0" err="1"/>
              <a:t>VŠZaSP</a:t>
            </a:r>
            <a:r>
              <a:rPr lang="sk-SK" dirty="0"/>
              <a:t> sv. Alžbety v BA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k-SK" dirty="0" err="1"/>
              <a:t>FSVaZ</a:t>
            </a:r>
            <a:r>
              <a:rPr lang="sk-SK" dirty="0"/>
              <a:t> UKF v NR </a:t>
            </a:r>
          </a:p>
          <a:p>
            <a:pPr marL="514350" indent="-514350">
              <a:buAutoNum type="arabicPeriod"/>
            </a:pPr>
            <a:r>
              <a:rPr lang="sk-SK" dirty="0"/>
              <a:t>PF UMB v BB</a:t>
            </a:r>
          </a:p>
          <a:p>
            <a:pPr marL="514350" indent="-514350">
              <a:buAutoNum type="arabicPeriod"/>
            </a:pPr>
            <a:endParaRPr lang="sk-SK" dirty="0"/>
          </a:p>
          <a:p>
            <a:pPr marL="514350" indent="-514350">
              <a:buAutoNum type="arabicPeriod"/>
            </a:pPr>
            <a:endParaRPr lang="sk-SK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2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8348"/>
            <a:ext cx="10515600" cy="549274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/>
              <a:t>PROGRAM VZ AVSP</a:t>
            </a:r>
            <a:endParaRPr lang="en-US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721360" y="897623"/>
            <a:ext cx="10632440" cy="567095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k-SK" sz="2400" b="1" dirty="0">
                <a:solidFill>
                  <a:srgbClr val="FF0000"/>
                </a:solidFill>
              </a:rPr>
              <a:t>11:00-14:00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>
              <a:spcAft>
                <a:spcPts val="90"/>
              </a:spcAft>
              <a:buNone/>
            </a:pPr>
            <a:r>
              <a:rPr lang="sk-SK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1. Privítanie členov a členiek AVSP a otvorenie VZ AVSP – </a:t>
            </a:r>
            <a:r>
              <a:rPr lang="sk-SK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Schválenie programu VZ AVSP* (*nasledujúci slide)</a:t>
            </a:r>
          </a:p>
          <a:p>
            <a:pPr marL="0" indent="0">
              <a:spcAft>
                <a:spcPts val="90"/>
              </a:spcAft>
              <a:buNone/>
            </a:pPr>
            <a:r>
              <a:rPr lang="sk-SK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2. Voľba overovateľov </a:t>
            </a:r>
            <a:r>
              <a:rPr lang="sk-SK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(a skrutátorov – tí istí členovia/</a:t>
            </a:r>
            <a:r>
              <a:rPr lang="sk-SK" sz="16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ky</a:t>
            </a:r>
            <a:r>
              <a:rPr lang="sk-SK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AVSP) </a:t>
            </a:r>
            <a:r>
              <a:rPr lang="sk-SK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zápisnice z VZ AVSP </a:t>
            </a:r>
          </a:p>
          <a:p>
            <a:pPr marL="0" indent="0">
              <a:spcAft>
                <a:spcPts val="90"/>
              </a:spcAft>
              <a:buNone/>
            </a:pPr>
            <a:r>
              <a:rPr lang="sk-SK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3. Zhodnotenie funkčného obdobia 2018 – 2021 </a:t>
            </a:r>
          </a:p>
          <a:p>
            <a:pPr marL="0" indent="0">
              <a:spcAft>
                <a:spcPts val="90"/>
              </a:spcAft>
              <a:buNone/>
            </a:pPr>
            <a:r>
              <a:rPr lang="sk-SK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4. Schvaľovanie výročnej správy a správy o hospodárení </a:t>
            </a:r>
          </a:p>
          <a:p>
            <a:pPr marL="0" indent="0">
              <a:spcAft>
                <a:spcPts val="90"/>
              </a:spcAft>
              <a:buNone/>
            </a:pPr>
            <a:r>
              <a:rPr lang="sk-SK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5. Návrh a </a:t>
            </a:r>
            <a:r>
              <a:rPr lang="sk-SK" sz="16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verejná </a:t>
            </a:r>
            <a:r>
              <a:rPr lang="sk-SK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voľba členov a členiek volebnej komisie </a:t>
            </a:r>
            <a:r>
              <a:rPr lang="sk-SK" sz="16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(nie je definovaný počet členov VK)</a:t>
            </a:r>
          </a:p>
          <a:p>
            <a:pPr marL="0" indent="0">
              <a:spcAft>
                <a:spcPts val="90"/>
              </a:spcAft>
              <a:buNone/>
            </a:pPr>
            <a:r>
              <a:rPr lang="sk-SK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6. Návrhy a </a:t>
            </a:r>
            <a:r>
              <a:rPr lang="sk-SK" sz="16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tajná </a:t>
            </a:r>
            <a:r>
              <a:rPr lang="sk-SK" sz="1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</a:t>
            </a:r>
            <a:r>
              <a:rPr lang="sk-SK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oľba predsedu/predsedníčky AVSP </a:t>
            </a:r>
          </a:p>
          <a:p>
            <a:pPr marL="0" indent="0">
              <a:spcAft>
                <a:spcPts val="90"/>
              </a:spcAft>
              <a:buNone/>
            </a:pPr>
            <a:r>
              <a:rPr lang="sk-SK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7. Návrhy na členov a členky Správnej rady AVSP </a:t>
            </a:r>
          </a:p>
          <a:p>
            <a:pPr marL="0" indent="0">
              <a:spcAft>
                <a:spcPts val="90"/>
              </a:spcAft>
              <a:buNone/>
            </a:pPr>
            <a:r>
              <a:rPr lang="sk-SK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8. Prestávka </a:t>
            </a:r>
          </a:p>
          <a:p>
            <a:pPr marL="0" indent="0">
              <a:spcAft>
                <a:spcPts val="90"/>
              </a:spcAft>
              <a:buNone/>
            </a:pPr>
            <a:r>
              <a:rPr lang="sk-SK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9. </a:t>
            </a:r>
            <a:r>
              <a:rPr lang="sk-SK" sz="16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Tajn</a:t>
            </a:r>
            <a:r>
              <a:rPr lang="sk-SK" sz="16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á</a:t>
            </a:r>
            <a:r>
              <a:rPr lang="sk-SK" sz="1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v</a:t>
            </a:r>
            <a:r>
              <a:rPr lang="sk-SK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oľba členov a členiek Správnej rady AVSP </a:t>
            </a:r>
          </a:p>
          <a:p>
            <a:pPr marL="0" indent="0">
              <a:spcAft>
                <a:spcPts val="90"/>
              </a:spcAft>
              <a:buNone/>
            </a:pPr>
            <a:r>
              <a:rPr lang="sk-SK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10. Návrhy a </a:t>
            </a:r>
            <a:r>
              <a:rPr lang="sk-SK" sz="16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tajná</a:t>
            </a:r>
            <a:r>
              <a:rPr lang="sk-SK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voľba členov a členiek Dozornej rady AVSP + Potvrdenie predsedu/predsedníčky DZ AVSP Valným zhromaždením (tajne alebo verejne?) </a:t>
            </a:r>
            <a:r>
              <a:rPr lang="sk-SK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**</a:t>
            </a:r>
          </a:p>
          <a:p>
            <a:pPr marL="0" indent="0">
              <a:spcAft>
                <a:spcPts val="90"/>
              </a:spcAft>
              <a:buNone/>
            </a:pPr>
            <a:r>
              <a:rPr lang="sk-SK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11. Voľba predsedu/predsedníčky Dozornej rady AVSP (z radov nových členov/členiek Dozornej rady AVSP </a:t>
            </a:r>
            <a:r>
              <a:rPr lang="sk-SK" sz="16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vytvorenie v prípade potreby – miestnosti na rokovanie v on-line priestore</a:t>
            </a:r>
            <a:r>
              <a:rPr lang="sk-SK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</a:t>
            </a:r>
          </a:p>
          <a:p>
            <a:pPr marL="0" indent="0">
              <a:spcAft>
                <a:spcPts val="90"/>
              </a:spcAft>
              <a:buNone/>
            </a:pPr>
            <a:r>
              <a:rPr lang="sk-SK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12. Perspektívy AVSP a diskusia (Mgr. </a:t>
            </a:r>
            <a:r>
              <a:rPr lang="sk-SK" sz="1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Mažárová</a:t>
            </a:r>
            <a:r>
              <a:rPr lang="sk-SK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</a:t>
            </a:r>
            <a:r>
              <a:rPr lang="sk-SK" sz="1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SKSPaASP</a:t>
            </a:r>
            <a:r>
              <a:rPr lang="sk-SK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školská SP: asistent v školstve: vyjadrenie AVSP SR)</a:t>
            </a:r>
          </a:p>
          <a:p>
            <a:pPr marL="0" indent="0">
              <a:buNone/>
            </a:pPr>
            <a:r>
              <a:rPr lang="sk-SK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13. Záver </a:t>
            </a:r>
          </a:p>
          <a:p>
            <a:pPr marL="0" indent="0" algn="ctr">
              <a:buNone/>
            </a:pPr>
            <a:r>
              <a:rPr lang="sk-SK" sz="2000" b="1" i="1" dirty="0">
                <a:solidFill>
                  <a:srgbClr val="FF0000"/>
                </a:solidFill>
              </a:rPr>
              <a:t>Prestávka (občerstvenie):Po ukončení bodu 5 alebo 6 (cca o 12:30)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481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8348"/>
            <a:ext cx="10515600" cy="549274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rgbClr val="FF0000"/>
                </a:solidFill>
              </a:rPr>
              <a:t>ŠTRUKTÚRA PREZENTÁCIE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124125"/>
            <a:ext cx="10515600" cy="54444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sk-SK" sz="3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pPr marL="342900" indent="-342900">
              <a:spcAft>
                <a:spcPts val="90"/>
              </a:spcAft>
              <a:buAutoNum type="arabicPeriod"/>
            </a:pPr>
            <a:r>
              <a:rPr lang="sk-SK" sz="3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Stručné zhodnotenie obdobia 2018-2019</a:t>
            </a:r>
          </a:p>
          <a:p>
            <a:pPr marL="342900" indent="-342900">
              <a:spcAft>
                <a:spcPts val="90"/>
              </a:spcAft>
              <a:buAutoNum type="arabicPeriod"/>
            </a:pPr>
            <a:r>
              <a:rPr lang="sk-SK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Stručné zhodnotenie - rok 2020</a:t>
            </a:r>
          </a:p>
          <a:p>
            <a:pPr marL="342900" indent="-342900">
              <a:spcAft>
                <a:spcPts val="90"/>
              </a:spcAft>
              <a:buAutoNum type="arabicPeriod"/>
            </a:pPr>
            <a:r>
              <a:rPr lang="sk-SK" sz="3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Stručné zhodnotenie aktuálneho roka (2021)</a:t>
            </a:r>
          </a:p>
          <a:p>
            <a:pPr marL="342900" indent="-342900">
              <a:spcAft>
                <a:spcPts val="90"/>
              </a:spcAft>
              <a:buAutoNum type="arabicPeriod"/>
            </a:pPr>
            <a:r>
              <a:rPr lang="sk-SK" sz="3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Informácie k voľbám</a:t>
            </a:r>
          </a:p>
          <a:p>
            <a:pPr marL="342900" indent="-342900">
              <a:spcAft>
                <a:spcPts val="90"/>
              </a:spcAft>
              <a:buAutoNum type="arabicPeriod"/>
            </a:pPr>
            <a:r>
              <a:rPr lang="sk-SK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Perspektívy AVSP a diskusia</a:t>
            </a:r>
            <a:endParaRPr lang="sk-SK" sz="32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58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5330"/>
            <a:ext cx="10515600" cy="113682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sk-SK" b="1" dirty="0">
                <a:solidFill>
                  <a:srgbClr val="FF0000"/>
                </a:solidFill>
              </a:rPr>
              <a:t>1. Stručné zhodnotenie obdobia </a:t>
            </a:r>
            <a:r>
              <a:rPr lang="pl-PL" b="1" dirty="0">
                <a:solidFill>
                  <a:srgbClr val="FF0000"/>
                </a:solidFill>
              </a:rPr>
              <a:t>2018-2019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317072"/>
            <a:ext cx="10515600" cy="52320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800" b="1" u="sng" dirty="0">
                <a:solidFill>
                  <a:srgbClr val="FF0000"/>
                </a:solidFill>
              </a:rPr>
              <a:t>2018</a:t>
            </a:r>
          </a:p>
          <a:p>
            <a:pPr marL="0" indent="0" algn="ctr">
              <a:buNone/>
            </a:pPr>
            <a:endParaRPr lang="sk-SK" sz="3800" b="1" u="sng" dirty="0">
              <a:solidFill>
                <a:srgbClr val="FF0000"/>
              </a:solidFill>
            </a:endParaRPr>
          </a:p>
          <a:p>
            <a:pPr marL="742950" indent="-742950">
              <a:buAutoNum type="alphaLcParenR"/>
            </a:pPr>
            <a:r>
              <a:rPr lang="sk-SK" sz="3800" dirty="0"/>
              <a:t>Valné zhromaždenie FF PU v Prešove</a:t>
            </a:r>
            <a:r>
              <a:rPr lang="sk-SK" sz="3000" dirty="0"/>
              <a:t> </a:t>
            </a:r>
          </a:p>
          <a:p>
            <a:pPr marL="0" indent="0">
              <a:buNone/>
            </a:pPr>
            <a:r>
              <a:rPr lang="sk-SK" sz="3000" dirty="0"/>
              <a:t>							– 28.9.2018: voľby</a:t>
            </a:r>
          </a:p>
          <a:p>
            <a:pPr marL="0" indent="0">
              <a:buNone/>
            </a:pPr>
            <a:r>
              <a:rPr lang="sk-SK" sz="3800" dirty="0"/>
              <a:t>b) Prevzatie AVSP: účtovníctvo, dokumentácia</a:t>
            </a:r>
            <a:r>
              <a:rPr lang="sk-SK" sz="3800" i="1" dirty="0">
                <a:solidFill>
                  <a:srgbClr val="00B0F0"/>
                </a:solidFill>
              </a:rPr>
              <a:t>    </a:t>
            </a:r>
          </a:p>
          <a:p>
            <a:pPr marL="0" indent="0">
              <a:buNone/>
            </a:pPr>
            <a:r>
              <a:rPr lang="sk-SK" sz="3800" i="1" dirty="0">
                <a:solidFill>
                  <a:srgbClr val="00B0F0"/>
                </a:solidFill>
              </a:rPr>
              <a:t>	- </a:t>
            </a:r>
            <a:r>
              <a:rPr lang="sk-SK" sz="3400" i="1" dirty="0">
                <a:solidFill>
                  <a:srgbClr val="00B0F0"/>
                </a:solidFill>
              </a:rPr>
              <a:t>AVSP v skvelej kondícii: finančne, aj „papierovo“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98136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5330"/>
            <a:ext cx="10515600" cy="113682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sk-SK" b="1" dirty="0">
                <a:solidFill>
                  <a:srgbClr val="FF0000"/>
                </a:solidFill>
              </a:rPr>
              <a:t>1. Stručné zhodnotenie obdobia </a:t>
            </a:r>
            <a:r>
              <a:rPr lang="pl-PL" b="1" dirty="0">
                <a:solidFill>
                  <a:srgbClr val="FF0000"/>
                </a:solidFill>
              </a:rPr>
              <a:t>2018-2019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127760"/>
            <a:ext cx="11160760" cy="56149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800" b="1" u="sng" dirty="0" smtClean="0">
                <a:solidFill>
                  <a:srgbClr val="FF0000"/>
                </a:solidFill>
              </a:rPr>
              <a:t>2019</a:t>
            </a:r>
          </a:p>
          <a:p>
            <a:pPr marL="0" indent="0" algn="ctr">
              <a:buNone/>
            </a:pPr>
            <a:endParaRPr lang="sk-SK" sz="3800" b="1" u="sng" dirty="0">
              <a:solidFill>
                <a:srgbClr val="FF0000"/>
              </a:solidFill>
            </a:endParaRPr>
          </a:p>
          <a:p>
            <a:pPr marL="514350" indent="-514350">
              <a:buAutoNum type="alphaLcParenR"/>
            </a:pPr>
            <a:r>
              <a:rPr lang="sk-SK" sz="3200" dirty="0"/>
              <a:t>VZ AVSP - PF UMB v Banskej Bystrici </a:t>
            </a:r>
            <a:r>
              <a:rPr lang="sk-SK" i="1" dirty="0"/>
              <a:t>–12. septembra 2019</a:t>
            </a:r>
          </a:p>
          <a:p>
            <a:pPr marL="514350" indent="-514350">
              <a:buAutoNum type="alphaLcParenR"/>
            </a:pPr>
            <a:r>
              <a:rPr lang="sk-SK" sz="3200" dirty="0"/>
              <a:t>Zasadnutia SR AVSP: </a:t>
            </a:r>
            <a:r>
              <a:rPr lang="sk-SK" sz="1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1. zasadnutie</a:t>
            </a:r>
            <a:r>
              <a:rPr lang="sk-SK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r>
              <a:rPr lang="sk-SK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8. januára 2019 na KSP UMB v Banskej Bystrici; </a:t>
            </a:r>
            <a:r>
              <a:rPr lang="sk-SK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zasadnutie: </a:t>
            </a:r>
            <a:r>
              <a:rPr lang="sk-SK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30. apríla 2019 na KSPSV </a:t>
            </a:r>
            <a:r>
              <a:rPr lang="sk-SK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FSVaZ</a:t>
            </a:r>
            <a:r>
              <a:rPr lang="sk-SK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UK v Nitre</a:t>
            </a:r>
            <a:r>
              <a:rPr lang="sk-SK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sk-SK" sz="1800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3. zasadnutie: </a:t>
            </a:r>
            <a:r>
              <a:rPr lang="sk-SK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12.9.2019 na PF UMB v Banskej Bystrici</a:t>
            </a:r>
            <a:endParaRPr lang="sk-SK" sz="3200" dirty="0"/>
          </a:p>
          <a:p>
            <a:pPr marL="0" indent="0">
              <a:buNone/>
            </a:pPr>
            <a:r>
              <a:rPr lang="sk-SK" sz="3200" dirty="0"/>
              <a:t>c) Zmena účtovníčky a sídla AVSP</a:t>
            </a:r>
          </a:p>
          <a:p>
            <a:pPr marL="0" indent="0">
              <a:buNone/>
            </a:pPr>
            <a:r>
              <a:rPr lang="sk-SK" sz="3200" dirty="0"/>
              <a:t>d) Počet členov (57 FO + 9 PO) </a:t>
            </a:r>
          </a:p>
          <a:p>
            <a:pPr marL="0" indent="0">
              <a:buNone/>
            </a:pPr>
            <a:r>
              <a:rPr lang="sk-SK" sz="3200" dirty="0"/>
              <a:t>e) Stav na účte AVSP </a:t>
            </a:r>
            <a:r>
              <a:rPr lang="sk-SK" dirty="0"/>
              <a:t>k </a:t>
            </a:r>
            <a:r>
              <a:rPr lang="sk-SK" dirty="0" smtClean="0"/>
              <a:t>31.12.2019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2240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5330"/>
            <a:ext cx="10515600" cy="113682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sk-SK" b="1" dirty="0">
                <a:solidFill>
                  <a:srgbClr val="FF0000"/>
                </a:solidFill>
              </a:rPr>
              <a:t>1. Stručné zhodnotenie obdobia </a:t>
            </a:r>
            <a:r>
              <a:rPr lang="pl-PL" b="1" dirty="0">
                <a:solidFill>
                  <a:srgbClr val="FF0000"/>
                </a:solidFill>
              </a:rPr>
              <a:t>2018-2019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178560"/>
            <a:ext cx="10774680" cy="556411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k-SK" sz="3800" b="1" u="sng" dirty="0">
                <a:solidFill>
                  <a:srgbClr val="FF0000"/>
                </a:solidFill>
              </a:rPr>
              <a:t>Výber najdôležitejších výsledkov a aktivít - 2019</a:t>
            </a:r>
          </a:p>
          <a:p>
            <a:pPr marL="0" indent="0" algn="ctr">
              <a:buNone/>
            </a:pPr>
            <a:endParaRPr lang="sk-SK" sz="3800" b="1" u="sng" dirty="0">
              <a:solidFill>
                <a:srgbClr val="FF0000"/>
              </a:solidFill>
            </a:endParaRPr>
          </a:p>
          <a:p>
            <a:pPr marL="514350" indent="-514350">
              <a:buAutoNum type="alphaLcParenR"/>
            </a:pPr>
            <a:r>
              <a:rPr lang="sk-SK" sz="3200" dirty="0"/>
              <a:t>Tvorba Opisu ŠO Sociálna práca (33.)</a:t>
            </a:r>
          </a:p>
          <a:p>
            <a:pPr marL="514350" indent="-514350">
              <a:buAutoNum type="alphaLcParenR"/>
            </a:pPr>
            <a:r>
              <a:rPr lang="sk-SK" sz="3200" dirty="0"/>
              <a:t>Stanovisko AVSP MŠ SR </a:t>
            </a:r>
            <a:r>
              <a:rPr lang="sk-SK" sz="3200" dirty="0" err="1"/>
              <a:t>SR</a:t>
            </a:r>
            <a:r>
              <a:rPr lang="sk-SK" sz="3200" dirty="0"/>
              <a:t> k spolupráci (nominácie a pod.)</a:t>
            </a:r>
          </a:p>
          <a:p>
            <a:pPr marL="514350" indent="-514350">
              <a:buAutoNum type="alphaLcParenR"/>
            </a:pPr>
            <a:r>
              <a:rPr lang="sk-SK" sz="3200" b="1" dirty="0"/>
              <a:t>Pracovné stretnutia: </a:t>
            </a:r>
            <a:r>
              <a:rPr lang="sk-SK" sz="3200" dirty="0">
                <a:highlight>
                  <a:srgbClr val="FFFF00"/>
                </a:highlight>
              </a:rPr>
              <a:t>14.10.2019</a:t>
            </a:r>
            <a:r>
              <a:rPr lang="sk-SK" sz="3200" dirty="0"/>
              <a:t> na MPSVaR predseda AVSP Vaska, zástupcovia MPSVaR SR, </a:t>
            </a:r>
            <a:r>
              <a:rPr lang="sk-SK" sz="3200" dirty="0" err="1"/>
              <a:t>SKSPaASP</a:t>
            </a:r>
            <a:r>
              <a:rPr lang="sk-SK" sz="3200" dirty="0"/>
              <a:t>  s predsedníčkou poslaneckého výboru NR SR pre sociálne veci (doc. </a:t>
            </a:r>
            <a:r>
              <a:rPr lang="sk-SK" sz="3200" dirty="0" err="1"/>
              <a:t>Bašistová</a:t>
            </a:r>
            <a:r>
              <a:rPr lang="sk-SK" sz="3200" dirty="0"/>
              <a:t>) a následné stretnutie na poslaneckom  výbore NR SR pre sociálne veci v NR SR </a:t>
            </a:r>
            <a:r>
              <a:rPr lang="sk-SK" sz="3200" dirty="0">
                <a:highlight>
                  <a:srgbClr val="FFFF00"/>
                </a:highlight>
              </a:rPr>
              <a:t>(18.10.2019) </a:t>
            </a:r>
            <a:r>
              <a:rPr lang="sk-SK" sz="3200" dirty="0"/>
              <a:t>v NR SR - </a:t>
            </a:r>
            <a:r>
              <a:rPr lang="sk-SK" sz="3100" i="1" dirty="0"/>
              <a:t>zúčastnila sa ho doc. </a:t>
            </a:r>
            <a:r>
              <a:rPr lang="sk-SK" sz="3100" i="1" dirty="0" err="1"/>
              <a:t>Brozmanová</a:t>
            </a:r>
            <a:r>
              <a:rPr lang="sk-SK" sz="3100" i="1" dirty="0"/>
              <a:t> Gregorová za AVSP (</a:t>
            </a:r>
            <a:r>
              <a:rPr lang="sk-SK" sz="3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bola členkou pracovnej skupiny zriadenej MŠVVaŠ SR pripravujúcej nový opis študijného odboru sociálna práca v rámci tvorby novej sústavy študijných odborov)</a:t>
            </a:r>
            <a:r>
              <a:rPr lang="sk-SK" sz="3100" i="1" dirty="0"/>
              <a:t> </a:t>
            </a:r>
            <a:r>
              <a:rPr lang="sk-SK" sz="3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stretnutie bolo  konkrétne k vyhláške MŠVVaŠ SR č. 244/2019 o sústave študijných odborov SR. Stretnutia sa na pozvanie predsedníčky výboru zúčastnili aj zástupcovia MZ SR, MPSVaR SR, Slovenskej komory SP a ASP a AVSP</a:t>
            </a:r>
            <a:endParaRPr lang="sk-SK" sz="3100" i="1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04703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5330"/>
            <a:ext cx="10515600" cy="113682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sk-SK" b="1" dirty="0">
                <a:solidFill>
                  <a:srgbClr val="FF0000"/>
                </a:solidFill>
              </a:rPr>
              <a:t>1. Stručné zhodnotenie obdobia </a:t>
            </a:r>
            <a:r>
              <a:rPr lang="pl-PL" b="1" dirty="0">
                <a:solidFill>
                  <a:srgbClr val="FF0000"/>
                </a:solidFill>
              </a:rPr>
              <a:t>2018-2019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127760"/>
            <a:ext cx="11160760" cy="561491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sk-SK" sz="3800" b="1" u="sng" dirty="0">
                <a:solidFill>
                  <a:srgbClr val="FF0000"/>
                </a:solidFill>
              </a:rPr>
              <a:t>2019</a:t>
            </a:r>
          </a:p>
          <a:p>
            <a:pPr marL="0" indent="0">
              <a:buNone/>
            </a:pPr>
            <a:r>
              <a:rPr lang="sk-SK" sz="3200" dirty="0"/>
              <a:t>d)  Stabilizácia platieb za časopis SP/SP (začaté už v roku 2018) – </a:t>
            </a:r>
            <a:r>
              <a:rPr lang="sk-SK" sz="3200" i="1" dirty="0"/>
              <a:t>povinný odber </a:t>
            </a:r>
            <a:r>
              <a:rPr lang="sk-SK" sz="3200" dirty="0"/>
              <a:t>(poďakovanie doc. </a:t>
            </a:r>
            <a:r>
              <a:rPr lang="sk-SK" sz="3200" dirty="0" err="1"/>
              <a:t>Matulayovej</a:t>
            </a:r>
            <a:r>
              <a:rPr lang="sk-SK" sz="3200" dirty="0"/>
              <a:t> – predsedníčky českej </a:t>
            </a:r>
            <a:r>
              <a:rPr lang="sk-SK" sz="3200" dirty="0" err="1"/>
              <a:t>AVvSP</a:t>
            </a:r>
            <a:r>
              <a:rPr lang="sk-SK" sz="3200" dirty="0"/>
              <a:t>)</a:t>
            </a:r>
          </a:p>
          <a:p>
            <a:pPr marL="0" indent="0">
              <a:buNone/>
            </a:pPr>
            <a:r>
              <a:rPr lang="sk-SK" sz="3200" dirty="0"/>
              <a:t>e)  Stretnutie s tajomníkom sekcie sociálnych vecí a rodiny - </a:t>
            </a:r>
            <a:r>
              <a:rPr lang="sk-SK" sz="2400" dirty="0"/>
              <a:t>Ing. Šulekom na Ústredí </a:t>
            </a:r>
            <a:r>
              <a:rPr lang="sk-SK" sz="2400" dirty="0" err="1"/>
              <a:t>PSVaR</a:t>
            </a:r>
            <a:r>
              <a:rPr lang="sk-SK" sz="2400" dirty="0"/>
              <a:t> o možnostiach odberu časopisu (16. mája 2019)</a:t>
            </a:r>
          </a:p>
          <a:p>
            <a:pPr marL="0" indent="0">
              <a:buNone/>
            </a:pPr>
            <a:r>
              <a:rPr lang="sk-SK" sz="3200" dirty="0"/>
              <a:t>f)  Predaj spoločného diela „</a:t>
            </a:r>
            <a:r>
              <a:rPr lang="sk-SK" sz="3200" dirty="0" err="1"/>
              <a:t>Vademecum</a:t>
            </a:r>
            <a:r>
              <a:rPr lang="sk-SK" sz="3200" dirty="0"/>
              <a:t> SP“</a:t>
            </a:r>
          </a:p>
          <a:p>
            <a:pPr marL="0" indent="0">
              <a:buNone/>
            </a:pPr>
            <a:r>
              <a:rPr lang="sk-SK" sz="3200" dirty="0"/>
              <a:t>g)  Propagácia časopisu a publikácie</a:t>
            </a:r>
            <a:endParaRPr lang="sk-SK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k-SK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sk-SK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sk-SK" sz="2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Stretnutie Správnej rady AVSP </a:t>
            </a:r>
            <a:r>
              <a:rPr lang="sk-SK" sz="2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30. apríla 2019 </a:t>
            </a:r>
            <a:r>
              <a:rPr lang="sk-SK" sz="2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 KSPSV s doc. PhDr. </a:t>
            </a:r>
            <a:r>
              <a:rPr lang="sk-SK" sz="2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Jurinou</a:t>
            </a:r>
            <a:r>
              <a:rPr lang="sk-SK" sz="2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Rusnákovou, PhD. (riaditeľka ÚRŠ </a:t>
            </a:r>
            <a:r>
              <a:rPr lang="sk-SK" sz="2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FZVaZ</a:t>
            </a:r>
            <a:r>
              <a:rPr lang="sk-SK" sz="2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UKF v Nitre, predsedníčkou Asociácie </a:t>
            </a:r>
            <a:r>
              <a:rPr lang="sk-SK" sz="2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vzdelávateľov</a:t>
            </a:r>
            <a:r>
              <a:rPr lang="sk-SK" sz="2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 odbore sociálne služby a poradenstvo v SR) – </a:t>
            </a:r>
            <a:r>
              <a:rPr lang="sk-SK" sz="2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prejednaný</a:t>
            </a:r>
            <a:r>
              <a:rPr lang="sk-SK" sz="2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návrh spolupráce a prípadného včlenenia Asociácie </a:t>
            </a:r>
            <a:r>
              <a:rPr lang="sk-SK" sz="2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vzdelávateľov</a:t>
            </a:r>
            <a:r>
              <a:rPr lang="sk-SK" sz="2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 odbore sociálne služby a poradenstvo do AVSP. </a:t>
            </a:r>
            <a:endParaRPr lang="sk-SK" sz="2900" dirty="0"/>
          </a:p>
          <a:p>
            <a:pPr marL="0" indent="0" algn="just">
              <a:buNone/>
            </a:pPr>
            <a:r>
              <a:rPr lang="sk-SK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i) </a:t>
            </a:r>
            <a:r>
              <a:rPr lang="sk-SK" sz="29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ŠVOČ: Celoslovenské kolo: </a:t>
            </a:r>
            <a:r>
              <a:rPr lang="sk-SK" sz="29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30. apríla 2019 </a:t>
            </a:r>
            <a:r>
              <a:rPr lang="sk-SK" sz="2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 KSPSV </a:t>
            </a:r>
            <a:r>
              <a:rPr lang="sk-SK" sz="2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FSVaZ</a:t>
            </a:r>
            <a:r>
              <a:rPr lang="sk-SK" sz="2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UK v Nitre </a:t>
            </a:r>
            <a:r>
              <a:rPr lang="sk-SK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sk-SK" sz="2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organizátor </a:t>
            </a:r>
            <a:r>
              <a:rPr lang="sk-SK" sz="29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FSVaZ</a:t>
            </a:r>
            <a:r>
              <a:rPr lang="sk-SK" sz="2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UKF v Nitre – prof. </a:t>
            </a:r>
            <a:r>
              <a:rPr lang="sk-SK" sz="29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Mojtová</a:t>
            </a:r>
            <a:r>
              <a:rPr lang="sk-SK" sz="2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Dr. Pavlíková </a:t>
            </a:r>
          </a:p>
          <a:p>
            <a:pPr marL="0" indent="0" algn="just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80294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5330"/>
            <a:ext cx="10515600" cy="113682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sk-SK" b="1" dirty="0">
                <a:solidFill>
                  <a:srgbClr val="FF0000"/>
                </a:solidFill>
              </a:rPr>
              <a:t>2. Stručné zhodnotenie – rok </a:t>
            </a:r>
            <a:r>
              <a:rPr lang="pl-PL" b="1" dirty="0">
                <a:solidFill>
                  <a:srgbClr val="FF0000"/>
                </a:solidFill>
              </a:rPr>
              <a:t>2020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35560" y="1317072"/>
            <a:ext cx="11266414" cy="55409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800" b="1" u="sng" dirty="0" smtClean="0">
                <a:solidFill>
                  <a:srgbClr val="FF0000"/>
                </a:solidFill>
              </a:rPr>
              <a:t>2020</a:t>
            </a:r>
          </a:p>
          <a:p>
            <a:pPr marL="0" indent="0" algn="ctr">
              <a:buNone/>
            </a:pPr>
            <a:endParaRPr lang="sk-SK" sz="3800" b="1" u="sng" dirty="0">
              <a:solidFill>
                <a:srgbClr val="FF0000"/>
              </a:solidFill>
            </a:endParaRPr>
          </a:p>
          <a:p>
            <a:pPr marL="514350" indent="-514350">
              <a:buAutoNum type="alphaLcParenR"/>
            </a:pPr>
            <a:r>
              <a:rPr lang="sk-SK" sz="3500" dirty="0"/>
              <a:t>VZ PF UMB v Banskej Bystrici </a:t>
            </a:r>
            <a:r>
              <a:rPr lang="sk-SK" dirty="0"/>
              <a:t>– neuskutočnilo sa, no je to v súlade so Stanovami AVSP </a:t>
            </a:r>
            <a:r>
              <a:rPr lang="sk-SK" i="1" dirty="0"/>
              <a:t>(hlavný dôvod: pandémia COVID-19)</a:t>
            </a:r>
          </a:p>
          <a:p>
            <a:pPr marL="514350" indent="-514350">
              <a:buAutoNum type="alphaLcParenR"/>
            </a:pPr>
            <a:r>
              <a:rPr lang="sk-SK" sz="3000" dirty="0"/>
              <a:t>Zasadnutia SR AVSP (online):</a:t>
            </a:r>
            <a:r>
              <a:rPr lang="sk-SK" sz="3000" i="1" dirty="0"/>
              <a:t> </a:t>
            </a:r>
            <a:r>
              <a:rPr lang="sk-SK" sz="18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1. zasadnutie: </a:t>
            </a:r>
            <a:r>
              <a:rPr lang="sk-SK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25.3.2020; </a:t>
            </a:r>
            <a:r>
              <a:rPr lang="sk-SK" sz="18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2. zasadnutie: </a:t>
            </a:r>
            <a:r>
              <a:rPr lang="sk-SK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13.10.2020; </a:t>
            </a:r>
            <a:r>
              <a:rPr lang="sk-SK" sz="18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3. zasadnutie (operatívne): </a:t>
            </a:r>
            <a:r>
              <a:rPr lang="sk-SK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3.11.2020</a:t>
            </a:r>
            <a:r>
              <a:rPr lang="sk-SK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sk-SK" sz="3000" i="1" dirty="0"/>
          </a:p>
          <a:p>
            <a:pPr marL="0" indent="0">
              <a:buNone/>
            </a:pPr>
            <a:r>
              <a:rPr lang="sk-SK" sz="3500" dirty="0"/>
              <a:t>c) Počet členov (73 </a:t>
            </a:r>
            <a:r>
              <a:rPr lang="sk-SK" sz="2600" dirty="0"/>
              <a:t>/53+20/ </a:t>
            </a:r>
            <a:r>
              <a:rPr lang="sk-SK" sz="3500" dirty="0"/>
              <a:t>FO + 9 PO) </a:t>
            </a:r>
          </a:p>
          <a:p>
            <a:pPr marL="0" indent="0">
              <a:buNone/>
            </a:pPr>
            <a:r>
              <a:rPr lang="sk-SK" sz="3500" dirty="0"/>
              <a:t>d) Stav na účte AVSP </a:t>
            </a:r>
            <a:r>
              <a:rPr lang="sk-SK" dirty="0"/>
              <a:t>k </a:t>
            </a:r>
            <a:r>
              <a:rPr lang="sk-SK" dirty="0" smtClean="0"/>
              <a:t>31.12.2020</a:t>
            </a:r>
            <a:endParaRPr lang="sk-SK" sz="1800" strike="sngStrike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420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5330"/>
            <a:ext cx="10515600" cy="113682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sk-SK" b="1" dirty="0">
                <a:solidFill>
                  <a:srgbClr val="FF0000"/>
                </a:solidFill>
              </a:rPr>
              <a:t>2. Stručné zhodnotenie - rok 2020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989901"/>
            <a:ext cx="10763774" cy="575276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k-SK" sz="3800" b="1" u="sng" dirty="0">
                <a:solidFill>
                  <a:srgbClr val="FF0000"/>
                </a:solidFill>
              </a:rPr>
              <a:t>Výber najdôležitejších výsledkov a aktivít </a:t>
            </a:r>
            <a:endParaRPr lang="sk-SK" sz="3800" b="1" u="sng" dirty="0"/>
          </a:p>
          <a:p>
            <a:pPr marL="514350" indent="-514350">
              <a:buAutoNum type="alphaLcParenR"/>
            </a:pPr>
            <a:r>
              <a:rPr lang="sk-SK" sz="2400" b="1" u="sng" dirty="0"/>
              <a:t>Memorandum o spolupráci s MPSVaR </a:t>
            </a:r>
            <a:r>
              <a:rPr lang="sk-SK" sz="2200" i="1" dirty="0"/>
              <a:t>(„dobrovoľnícka prax“ počas pandémie): </a:t>
            </a:r>
            <a:r>
              <a:rPr lang="sk-SK" sz="2400" dirty="0"/>
              <a:t>3.11.2020 (on-line) stretnutie správnej rady AVSP </a:t>
            </a:r>
            <a:r>
              <a:rPr lang="sk-SK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 zástupcami MPSVaR  </a:t>
            </a:r>
          </a:p>
          <a:p>
            <a:r>
              <a:rPr lang="sk-SK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Tvorba memoranda a spoločné rokovania všetkých členov (PO) AVSP najmä telefonicky a v on-line priestore </a:t>
            </a:r>
            <a:r>
              <a:rPr lang="sk-SK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 konečná dohoda o znení Memoranda </a:t>
            </a:r>
            <a:r>
              <a:rPr lang="sk-SK" sz="24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participovali a podpísali všetci 9 </a:t>
            </a:r>
            <a:r>
              <a:rPr lang="sk-SK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vzdelávatelia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združení v AVSP) + budúci člen AVSP (ako PO): PBF PU v Prešove. </a:t>
            </a:r>
            <a:r>
              <a:rPr lang="sk-SK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 Memorandu sa pripojili aj VŠ v Sládkovičove a PF UK v Bratislave – nečlenovia AVSP</a:t>
            </a:r>
          </a:p>
          <a:p>
            <a:r>
              <a:rPr lang="sk-SK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 podpísaniu z</a:t>
            </a:r>
            <a:r>
              <a:rPr lang="sk-SK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mluvy o spolupráci (MEMORANDUM) došlo </a:t>
            </a:r>
            <a:r>
              <a:rPr lang="sk-SK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16. novembra 2020 </a:t>
            </a:r>
            <a:r>
              <a:rPr lang="sk-SK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medzi ministrom práce, sociálnych vecí a rodiny SR Milanom </a:t>
            </a:r>
            <a:r>
              <a:rPr lang="sk-SK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Krajniakom</a:t>
            </a:r>
            <a:r>
              <a:rPr lang="sk-SK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predsedom AVSP</a:t>
            </a:r>
          </a:p>
          <a:p>
            <a:r>
              <a:rPr lang="sk-SK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Napĺňanie Memoranda u všetkých </a:t>
            </a:r>
            <a:r>
              <a:rPr lang="sk-SK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vzdelávateľov</a:t>
            </a:r>
            <a:r>
              <a:rPr lang="sk-SK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v SP – mediálne výstupy</a:t>
            </a:r>
            <a:endParaRPr lang="sk-SK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b) Pribudlo </a:t>
            </a:r>
            <a:r>
              <a:rPr lang="sk-SK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50</a:t>
            </a:r>
            <a:r>
              <a:rPr lang="sk-SK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nových odberateľov</a:t>
            </a:r>
            <a:r>
              <a:rPr lang="sk-SK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(aj z dôvodu </a:t>
            </a:r>
            <a:r>
              <a:rPr lang="sk-SK" sz="2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možnosti výberu členského poplatku 30 EUR) </a:t>
            </a:r>
            <a:r>
              <a:rPr lang="sk-SK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časopisu SP/SP </a:t>
            </a:r>
            <a:endParaRPr lang="sk-SK" sz="22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c) Predalo sa 30 ks terminologického slovníka </a:t>
            </a:r>
            <a:r>
              <a:rPr lang="sk-SK" sz="2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Vademecum</a:t>
            </a:r>
            <a:r>
              <a:rPr lang="sk-SK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sociálnej práce </a:t>
            </a:r>
            <a:r>
              <a:rPr lang="sk-SK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študentom PF UMB v Banskej Bystrici. </a:t>
            </a:r>
          </a:p>
          <a:p>
            <a:pPr marL="0" indent="0">
              <a:buNone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75614545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12831</TotalTime>
  <Words>1219</Words>
  <Application>Microsoft Office PowerPoint</Application>
  <PresentationFormat>Vlastná</PresentationFormat>
  <Paragraphs>132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Motív balíka Office</vt:lpstr>
      <vt:lpstr>Prezentácia programu PowerPoint</vt:lpstr>
      <vt:lpstr>PROGRAM VZ AVSP</vt:lpstr>
      <vt:lpstr>ŠTRUKTÚRA PREZENTÁCIE</vt:lpstr>
      <vt:lpstr> 1. Stručné zhodnotenie obdobia 2018-2019</vt:lpstr>
      <vt:lpstr> 1. Stručné zhodnotenie obdobia 2018-2019</vt:lpstr>
      <vt:lpstr> 1. Stručné zhodnotenie obdobia 2018-2019</vt:lpstr>
      <vt:lpstr> 1. Stručné zhodnotenie obdobia 2018-2019</vt:lpstr>
      <vt:lpstr> 2. Stručné zhodnotenie – rok 2020</vt:lpstr>
      <vt:lpstr> 2. Stručné zhodnotenie - rok 2020</vt:lpstr>
      <vt:lpstr> 2. Stručné zhodnotenie - rok 2020</vt:lpstr>
      <vt:lpstr>Prezentácia programu PowerPoint</vt:lpstr>
      <vt:lpstr> 3. Stručné zhodnotenie – rok 2021</vt:lpstr>
      <vt:lpstr> 3. Stručné zhodnotenie aktuálneho roka</vt:lpstr>
      <vt:lpstr>Prezentácia programu PowerPoint</vt:lpstr>
      <vt:lpstr>5. PERSPEKTÍVY ROZVOJA AVSP a DISKUSIA</vt:lpstr>
      <vt:lpstr>Právnické osoby v AVSP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Vaska Ladislav, doc. PhDr., PhD.</dc:creator>
  <cp:lastModifiedBy>Michaela Šavrnochová</cp:lastModifiedBy>
  <cp:revision>61</cp:revision>
  <dcterms:created xsi:type="dcterms:W3CDTF">2019-08-29T14:17:38Z</dcterms:created>
  <dcterms:modified xsi:type="dcterms:W3CDTF">2021-09-16T17:40:05Z</dcterms:modified>
  <cp:contentStatus>Finálna verzia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